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5d932cd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5d932cd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6fc1c72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6fc1c7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5d932cd1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5d932cd1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5d932cd1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5d932cd1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5d932cd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5d932cd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b5d932cd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b5d932cd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5d932cd1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b5d932cd1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5d932cd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b5d932cd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5d932cd1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5d932cd1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b5d932cd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b5d932cd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5d932cd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5d932cd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5d932cd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b5d932cd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5d932cd1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5d932cd1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b5d932cd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b5d932cd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b5d932cd1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b5d932cd1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b5d932cd1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b5d932cd1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5d932cd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5d932cd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b5d932cd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b5d932cd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b5d932cd1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b5d932cd1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b5d932cd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b5d932cd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b5d932cd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b5d932cd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5d932cd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5d932cd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b5d932cd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b5d932cd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b5d932cd1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b5d932cd1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b5d932cd1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b5d932cd1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5d932cd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5d932cd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b5d932cd1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b5d932cd1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the stringindexer one column at a time to find out which one fails.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5d932cd1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5d932cd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the stringindexer one column at a time to find out which one fails.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b5d932cd1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b5d932cd1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the stringindexer one column at a time to find out which one fails.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b5d932cd1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b5d932cd1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Disclaimer: our EDA is not conducted on full dataset. It is conducted on 4 randomly sampled toy datasets. One with 1,000 records; the other three each with 10,000 records.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b5d932cd1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b5d932cd1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b5d932cd1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b5d932cd1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at different magnitude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5d932cd1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b5d932cd1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following columns tend to be null in the same rows: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1, 10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3, 4, 6, 13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7, 9, 11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16, 17, 25 and 29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32, 33, 38, 39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 12, 35: for these two columns, half of the rows are empty. Which bring up a question on whether they would be useful for prediction. We may need to consider removing these 2 features from our model.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5d932cd1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5d932cd1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5d932c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5d932c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W261 Final Project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37"/>
            <a:ext cx="8222100" cy="83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Team 10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Youzhi (Chloe) Wu, Chun-Jen (Curtis) Lin, Eddie Zhu, Kai Qi Lim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1308775" y="1633900"/>
            <a:ext cx="2021400" cy="657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target variable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531150" y="1633900"/>
            <a:ext cx="2021400" cy="657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 variables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5725625" y="1633900"/>
            <a:ext cx="2021400" cy="657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variables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4123050" y="2623675"/>
            <a:ext cx="837600" cy="93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3531150" y="3890350"/>
            <a:ext cx="2021400" cy="65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Logistic Regression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071650"/>
            <a:ext cx="2942400" cy="1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toy dataset</a:t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5076650" y="2537825"/>
            <a:ext cx="2039400" cy="21363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Logistic regression</a:t>
            </a:r>
            <a:endParaRPr b="1" sz="1600">
              <a:solidFill>
                <a:srgbClr val="FFFFFF"/>
              </a:solidFill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>
            <a:off x="3761750" y="3076675"/>
            <a:ext cx="12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3761750" y="3481800"/>
            <a:ext cx="12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3761750" y="3875425"/>
            <a:ext cx="12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3"/>
          <p:cNvSpPr/>
          <p:nvPr/>
        </p:nvSpPr>
        <p:spPr>
          <a:xfrm>
            <a:off x="3111350" y="28314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</a:t>
            </a:r>
            <a:r>
              <a:rPr b="1" baseline="-25000" lang="en"/>
              <a:t>1</a:t>
            </a:r>
            <a:endParaRPr b="1" baseline="-25000"/>
          </a:p>
        </p:txBody>
      </p:sp>
      <p:sp>
        <p:nvSpPr>
          <p:cNvPr id="170" name="Google Shape;170;p23"/>
          <p:cNvSpPr/>
          <p:nvPr/>
        </p:nvSpPr>
        <p:spPr>
          <a:xfrm>
            <a:off x="3111350" y="32558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</a:t>
            </a:r>
            <a:r>
              <a:rPr b="1" baseline="-25000" lang="en"/>
              <a:t>2</a:t>
            </a:r>
            <a:endParaRPr b="1" baseline="-25000"/>
          </a:p>
        </p:txBody>
      </p:sp>
      <p:sp>
        <p:nvSpPr>
          <p:cNvPr id="171" name="Google Shape;171;p23"/>
          <p:cNvSpPr/>
          <p:nvPr/>
        </p:nvSpPr>
        <p:spPr>
          <a:xfrm>
            <a:off x="3118750" y="36802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</a:t>
            </a:r>
            <a:r>
              <a:rPr b="1" baseline="-25000" lang="en"/>
              <a:t>3</a:t>
            </a:r>
            <a:endParaRPr b="1" baseline="-25000"/>
          </a:p>
        </p:txBody>
      </p:sp>
      <p:sp>
        <p:nvSpPr>
          <p:cNvPr id="172" name="Google Shape;172;p23"/>
          <p:cNvSpPr/>
          <p:nvPr/>
        </p:nvSpPr>
        <p:spPr>
          <a:xfrm>
            <a:off x="4030875" y="28314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θ</a:t>
            </a:r>
            <a:r>
              <a:rPr b="1" baseline="-25000" lang="en"/>
              <a:t>1</a:t>
            </a:r>
            <a:endParaRPr b="1" baseline="-25000"/>
          </a:p>
        </p:txBody>
      </p:sp>
      <p:sp>
        <p:nvSpPr>
          <p:cNvPr id="173" name="Google Shape;173;p23"/>
          <p:cNvSpPr/>
          <p:nvPr/>
        </p:nvSpPr>
        <p:spPr>
          <a:xfrm>
            <a:off x="4030875" y="32558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θ</a:t>
            </a:r>
            <a:r>
              <a:rPr b="1" baseline="-25000" lang="en"/>
              <a:t>2</a:t>
            </a:r>
            <a:endParaRPr b="1" baseline="-25000"/>
          </a:p>
        </p:txBody>
      </p:sp>
      <p:sp>
        <p:nvSpPr>
          <p:cNvPr id="174" name="Google Shape;174;p23"/>
          <p:cNvSpPr/>
          <p:nvPr/>
        </p:nvSpPr>
        <p:spPr>
          <a:xfrm>
            <a:off x="4030875" y="36802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θ</a:t>
            </a:r>
            <a:r>
              <a:rPr b="1" baseline="-25000" lang="en"/>
              <a:t>3</a:t>
            </a:r>
            <a:endParaRPr b="1" baseline="-25000"/>
          </a:p>
        </p:txBody>
      </p:sp>
      <p:sp>
        <p:nvSpPr>
          <p:cNvPr id="175" name="Google Shape;175;p23"/>
          <p:cNvSpPr txBox="1"/>
          <p:nvPr/>
        </p:nvSpPr>
        <p:spPr>
          <a:xfrm>
            <a:off x="2502650" y="2862975"/>
            <a:ext cx="608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Weight (lbs)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2502650" y="3279500"/>
            <a:ext cx="608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Length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(in)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2502650" y="3711775"/>
            <a:ext cx="730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Fur_brown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3761750" y="4299825"/>
            <a:ext cx="12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3"/>
          <p:cNvSpPr/>
          <p:nvPr/>
        </p:nvSpPr>
        <p:spPr>
          <a:xfrm>
            <a:off x="3118750" y="41046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</a:t>
            </a:r>
            <a:r>
              <a:rPr b="1" baseline="-25000" lang="en"/>
              <a:t>3</a:t>
            </a:r>
            <a:endParaRPr b="1" baseline="-25000"/>
          </a:p>
        </p:txBody>
      </p:sp>
      <p:sp>
        <p:nvSpPr>
          <p:cNvPr id="180" name="Google Shape;180;p23"/>
          <p:cNvSpPr/>
          <p:nvPr/>
        </p:nvSpPr>
        <p:spPr>
          <a:xfrm>
            <a:off x="4030875" y="4104675"/>
            <a:ext cx="650400" cy="39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θ</a:t>
            </a:r>
            <a:r>
              <a:rPr b="1" baseline="-25000" lang="en"/>
              <a:t>4</a:t>
            </a:r>
            <a:endParaRPr b="1" baseline="-25000"/>
          </a:p>
        </p:txBody>
      </p:sp>
      <p:sp>
        <p:nvSpPr>
          <p:cNvPr id="181" name="Google Shape;181;p23"/>
          <p:cNvSpPr txBox="1"/>
          <p:nvPr/>
        </p:nvSpPr>
        <p:spPr>
          <a:xfrm>
            <a:off x="2502650" y="4136175"/>
            <a:ext cx="730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Fur_black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/>
          <p:nvPr/>
        </p:nvSpPr>
        <p:spPr>
          <a:xfrm rot="-6618414">
            <a:off x="7335863" y="2949067"/>
            <a:ext cx="331077" cy="866615"/>
          </a:xfrm>
          <a:prstGeom prst="downArrow">
            <a:avLst>
              <a:gd fmla="val 31202" name="adj1"/>
              <a:gd fmla="val 803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-4220980">
            <a:off x="7335922" y="3457818"/>
            <a:ext cx="330975" cy="866719"/>
          </a:xfrm>
          <a:prstGeom prst="downArrow">
            <a:avLst>
              <a:gd fmla="val 31202" name="adj1"/>
              <a:gd fmla="val 803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675" y="3830253"/>
            <a:ext cx="1195925" cy="1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463" y="1891395"/>
            <a:ext cx="1120350" cy="181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" y="1366125"/>
            <a:ext cx="2726417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474" y="1370899"/>
            <a:ext cx="2475243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139013" y="1116200"/>
            <a:ext cx="3770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Probability that the animal is cat: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67463" y="1116188"/>
            <a:ext cx="3770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Probability that the animal is dog: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39013" y="2060550"/>
            <a:ext cx="3770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Log loss as cost function: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5204" l="0" r="0" t="0"/>
          <a:stretch/>
        </p:blipFill>
        <p:spPr>
          <a:xfrm>
            <a:off x="0" y="2419350"/>
            <a:ext cx="4123126" cy="16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4515963" y="2087550"/>
            <a:ext cx="3770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Gradient Descent: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324" y="2372475"/>
            <a:ext cx="3149846" cy="17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7725"/>
            <a:ext cx="2149379" cy="10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2480475" y="1296425"/>
            <a:ext cx="7497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6" name="Google Shape;206;p25"/>
          <p:cNvCxnSpPr/>
          <p:nvPr/>
        </p:nvCxnSpPr>
        <p:spPr>
          <a:xfrm flipH="1" rot="10800000">
            <a:off x="2461079" y="1600087"/>
            <a:ext cx="1728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387" y="1299488"/>
            <a:ext cx="3454560" cy="607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8" name="Google Shape;208;p25"/>
          <p:cNvCxnSpPr/>
          <p:nvPr/>
        </p:nvCxnSpPr>
        <p:spPr>
          <a:xfrm>
            <a:off x="5916200" y="2796774"/>
            <a:ext cx="9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5"/>
          <p:cNvSpPr/>
          <p:nvPr/>
        </p:nvSpPr>
        <p:spPr>
          <a:xfrm>
            <a:off x="3259450" y="1296350"/>
            <a:ext cx="7920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onehot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063" y="2188975"/>
            <a:ext cx="3597190" cy="607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1" name="Google Shape;211;p25"/>
          <p:cNvCxnSpPr>
            <a:stCxn id="207" idx="2"/>
            <a:endCxn id="210" idx="0"/>
          </p:cNvCxnSpPr>
          <p:nvPr/>
        </p:nvCxnSpPr>
        <p:spPr>
          <a:xfrm>
            <a:off x="5916667" y="1907287"/>
            <a:ext cx="0" cy="2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5"/>
          <p:cNvSpPr/>
          <p:nvPr/>
        </p:nvSpPr>
        <p:spPr>
          <a:xfrm>
            <a:off x="6135200" y="1929025"/>
            <a:ext cx="10950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normalize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475" y="2878412"/>
            <a:ext cx="30099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6045050" y="2867913"/>
            <a:ext cx="12753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AugmentRDD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7">
            <a:alphaModFix/>
          </a:blip>
          <a:srcRect b="59299" l="0" r="0" t="0"/>
          <a:stretch/>
        </p:blipFill>
        <p:spPr>
          <a:xfrm>
            <a:off x="4267575" y="3177250"/>
            <a:ext cx="3298176" cy="5369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6" name="Google Shape;216;p25"/>
          <p:cNvCxnSpPr>
            <a:stCxn id="213" idx="3"/>
          </p:cNvCxnSpPr>
          <p:nvPr/>
        </p:nvCxnSpPr>
        <p:spPr>
          <a:xfrm>
            <a:off x="4189375" y="2997475"/>
            <a:ext cx="1693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400" y="4007362"/>
            <a:ext cx="2763325" cy="9492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5"/>
          <p:cNvSpPr/>
          <p:nvPr/>
        </p:nvSpPr>
        <p:spPr>
          <a:xfrm>
            <a:off x="5187125" y="3969275"/>
            <a:ext cx="1596600" cy="1025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5049575" y="3893075"/>
            <a:ext cx="1275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LGRDFit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5373875" y="4189950"/>
            <a:ext cx="11442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AugmentRDD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5373875" y="4428150"/>
            <a:ext cx="11442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GDUpdate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373875" y="4666350"/>
            <a:ext cx="1144200" cy="23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LRLoss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3" name="Google Shape;223;p25"/>
          <p:cNvCxnSpPr/>
          <p:nvPr/>
        </p:nvCxnSpPr>
        <p:spPr>
          <a:xfrm flipH="1">
            <a:off x="5909163" y="3714200"/>
            <a:ext cx="75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5"/>
          <p:cNvCxnSpPr>
            <a:stCxn id="218" idx="1"/>
            <a:endCxn id="217" idx="3"/>
          </p:cNvCxnSpPr>
          <p:nvPr/>
        </p:nvCxnSpPr>
        <p:spPr>
          <a:xfrm rot="10800000">
            <a:off x="3631625" y="4481975"/>
            <a:ext cx="15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feature engineering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73825" y="1241350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RDD</a:t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773825" y="1990200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Spark dataframe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773825" y="2787575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Drop columns with &gt; 50% missing value or uniqueness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773825" y="3584950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log(x+1) transformation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(numeric variables)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773825" y="4382325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Fill null with mean value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(numeric variables)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27"/>
          <p:cNvCxnSpPr>
            <a:stCxn id="235" idx="2"/>
            <a:endCxn id="236" idx="0"/>
          </p:cNvCxnSpPr>
          <p:nvPr/>
        </p:nvCxnSpPr>
        <p:spPr>
          <a:xfrm>
            <a:off x="2302025" y="1690450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7"/>
          <p:cNvCxnSpPr>
            <a:stCxn id="236" idx="2"/>
            <a:endCxn id="237" idx="0"/>
          </p:cNvCxnSpPr>
          <p:nvPr/>
        </p:nvCxnSpPr>
        <p:spPr>
          <a:xfrm>
            <a:off x="2302025" y="2439300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37" idx="2"/>
            <a:endCxn id="238" idx="0"/>
          </p:cNvCxnSpPr>
          <p:nvPr/>
        </p:nvCxnSpPr>
        <p:spPr>
          <a:xfrm>
            <a:off x="2302025" y="3236675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7"/>
          <p:cNvCxnSpPr>
            <a:stCxn id="238" idx="2"/>
            <a:endCxn id="239" idx="0"/>
          </p:cNvCxnSpPr>
          <p:nvPr/>
        </p:nvCxnSpPr>
        <p:spPr>
          <a:xfrm>
            <a:off x="2302025" y="4034050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/>
          <p:nvPr/>
        </p:nvSpPr>
        <p:spPr>
          <a:xfrm>
            <a:off x="5153075" y="1192825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Fill null with mean value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(numeric variables)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7"/>
          <p:cNvCxnSpPr>
            <a:stCxn id="239" idx="3"/>
            <a:endCxn id="244" idx="1"/>
          </p:cNvCxnSpPr>
          <p:nvPr/>
        </p:nvCxnSpPr>
        <p:spPr>
          <a:xfrm flipH="1" rot="10800000">
            <a:off x="3830225" y="1417275"/>
            <a:ext cx="1323000" cy="3189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6" name="Google Shape;246;p27"/>
          <p:cNvSpPr/>
          <p:nvPr/>
        </p:nvSpPr>
        <p:spPr>
          <a:xfrm>
            <a:off x="5153075" y="1990200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One-hot encoding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(categorical variables)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27"/>
          <p:cNvCxnSpPr>
            <a:stCxn id="244" idx="2"/>
            <a:endCxn id="246" idx="0"/>
          </p:cNvCxnSpPr>
          <p:nvPr/>
        </p:nvCxnSpPr>
        <p:spPr>
          <a:xfrm>
            <a:off x="6681275" y="1641925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7"/>
          <p:cNvSpPr/>
          <p:nvPr/>
        </p:nvSpPr>
        <p:spPr>
          <a:xfrm>
            <a:off x="5153075" y="2787525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tandard normalization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(categorical variables)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27"/>
          <p:cNvCxnSpPr>
            <a:stCxn id="246" idx="2"/>
            <a:endCxn id="248" idx="0"/>
          </p:cNvCxnSpPr>
          <p:nvPr/>
        </p:nvCxnSpPr>
        <p:spPr>
          <a:xfrm>
            <a:off x="6681275" y="2439300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7"/>
          <p:cNvSpPr/>
          <p:nvPr/>
        </p:nvSpPr>
        <p:spPr>
          <a:xfrm>
            <a:off x="5153075" y="3584850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Standard normalization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(log-transformed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numeric variables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5153075" y="4382175"/>
            <a:ext cx="3056400" cy="449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(100 features)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27"/>
          <p:cNvCxnSpPr>
            <a:stCxn id="248" idx="2"/>
            <a:endCxn id="250" idx="0"/>
          </p:cNvCxnSpPr>
          <p:nvPr/>
        </p:nvCxnSpPr>
        <p:spPr>
          <a:xfrm>
            <a:off x="6681275" y="3236625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7"/>
          <p:cNvCxnSpPr>
            <a:stCxn id="250" idx="2"/>
            <a:endCxn id="251" idx="0"/>
          </p:cNvCxnSpPr>
          <p:nvPr/>
        </p:nvCxnSpPr>
        <p:spPr>
          <a:xfrm>
            <a:off x="6681275" y="4033950"/>
            <a:ext cx="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RDD to Spark dataframe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9" cy="321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152400" y="4393475"/>
            <a:ext cx="7311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40 columns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columns with &gt; 50% null or uniqueness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159300" y="4328500"/>
            <a:ext cx="7894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olumns with &gt; 50% null value:       '1', '10', '12', '32', '33', '35', '38', '39'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olumns with &gt; 50% uniqueness:    '16', '17', '20', '23', '24', '25', '26', '28', '29', '31', '34', '37'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1" cy="314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Log(x+1) transformation (numeric)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00" y="1316200"/>
            <a:ext cx="5242741" cy="32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75" y="1316200"/>
            <a:ext cx="1689375" cy="32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null with mean (numeric)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361100"/>
            <a:ext cx="3777500" cy="31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321" y="1361100"/>
            <a:ext cx="1291554" cy="31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423" y="1365013"/>
            <a:ext cx="1291550" cy="312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524" y="1358875"/>
            <a:ext cx="1291550" cy="31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4527300" y="1968225"/>
            <a:ext cx="1291500" cy="1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381374" y="1968225"/>
            <a:ext cx="1291500" cy="1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4525686" y="3431588"/>
            <a:ext cx="1291500" cy="1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381374" y="3423806"/>
            <a:ext cx="1291500" cy="1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1623919" y="2509406"/>
            <a:ext cx="1291500" cy="155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1639481" y="3820369"/>
            <a:ext cx="1291500" cy="155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5906681" y="2501625"/>
            <a:ext cx="1291500" cy="155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5914463" y="3834318"/>
            <a:ext cx="1291500" cy="155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2874244" y="1974392"/>
            <a:ext cx="1291500" cy="155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2866463" y="3422192"/>
            <a:ext cx="1291500" cy="155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7317188" y="1974392"/>
            <a:ext cx="1291500" cy="155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7332751" y="3429974"/>
            <a:ext cx="1291500" cy="155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Outline</a:t>
            </a:r>
            <a:endParaRPr b="1"/>
          </a:p>
        </p:txBody>
      </p: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2906725" y="1631650"/>
            <a:ext cx="59256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Introduction &amp; Objective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EDA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Algorithm explanation and implementation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Feature engineering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Running the full dataset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Application of course concepts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null with zero for (categorical)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00" y="1313838"/>
            <a:ext cx="3227925" cy="33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25" y="1309988"/>
            <a:ext cx="3227925" cy="336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>
            <a:off x="2748644" y="3376827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2748644" y="2964701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2740862" y="3810682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6421807" y="3818464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6421807" y="3400171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6414025" y="2958534"/>
            <a:ext cx="6129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ne-hot encoding (categorical)</a:t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0" y="1237550"/>
            <a:ext cx="1857449" cy="3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700" y="1237550"/>
            <a:ext cx="2255991" cy="3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 rotWithShape="1">
          <a:blip r:embed="rId5">
            <a:alphaModFix/>
          </a:blip>
          <a:srcRect b="0" l="33408" r="0" t="0"/>
          <a:stretch/>
        </p:blipFill>
        <p:spPr>
          <a:xfrm>
            <a:off x="5044925" y="1237550"/>
            <a:ext cx="2564425" cy="3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5">
            <a:alphaModFix/>
          </a:blip>
          <a:srcRect b="0" l="0" r="66175" t="0"/>
          <a:stretch/>
        </p:blipFill>
        <p:spPr>
          <a:xfrm>
            <a:off x="7670475" y="1237550"/>
            <a:ext cx="1302575" cy="31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normalization (categorical)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50" y="1260000"/>
            <a:ext cx="3126875" cy="34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tandard normalization (numeric)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50" y="1226325"/>
            <a:ext cx="3159775" cy="3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rincipal component analysis (PCA)</a:t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125" y="1293750"/>
            <a:ext cx="3522250" cy="3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dataframe for logistic regression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50" y="1226375"/>
            <a:ext cx="2162925" cy="35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and middle scale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methods of model evaluation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1368775" y="1317600"/>
            <a:ext cx="1968600" cy="365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 Accuracy</a:t>
            </a:r>
            <a:endParaRPr b="1"/>
          </a:p>
        </p:txBody>
      </p:sp>
      <p:sp>
        <p:nvSpPr>
          <p:cNvPr id="353" name="Google Shape;353;p39"/>
          <p:cNvSpPr/>
          <p:nvPr/>
        </p:nvSpPr>
        <p:spPr>
          <a:xfrm>
            <a:off x="1368775" y="3103650"/>
            <a:ext cx="1968600" cy="365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 loss</a:t>
            </a:r>
            <a:endParaRPr b="1"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25" y="1795875"/>
            <a:ext cx="3017503" cy="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900" y="3734325"/>
            <a:ext cx="5523799" cy="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725" y="2608225"/>
            <a:ext cx="5523801" cy="22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scale (~1000 </a:t>
            </a:r>
            <a:r>
              <a:rPr lang="en"/>
              <a:t>row of data</a:t>
            </a:r>
            <a:r>
              <a:rPr lang="en"/>
              <a:t>)</a:t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1086100" y="1493625"/>
            <a:ext cx="1426200" cy="3021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1136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of data</a:t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3482900" y="1493625"/>
            <a:ext cx="1426200" cy="2122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910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of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(training, 80%)</a:t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3482900" y="3616175"/>
            <a:ext cx="1426200" cy="898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of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(testing, 20%)</a:t>
            </a:r>
            <a:endParaRPr/>
          </a:p>
        </p:txBody>
      </p:sp>
      <p:cxnSp>
        <p:nvCxnSpPr>
          <p:cNvPr id="365" name="Google Shape;365;p40"/>
          <p:cNvCxnSpPr/>
          <p:nvPr/>
        </p:nvCxnSpPr>
        <p:spPr>
          <a:xfrm flipH="1" rot="10800000">
            <a:off x="2638200" y="2897575"/>
            <a:ext cx="7188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0"/>
          <p:cNvSpPr txBox="1"/>
          <p:nvPr/>
        </p:nvSpPr>
        <p:spPr>
          <a:xfrm>
            <a:off x="2714400" y="2556475"/>
            <a:ext cx="718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split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5188400" y="1493625"/>
            <a:ext cx="2919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Prediction accuracy: 0.743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 loss: 0.739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scale (~10000 row of data)</a:t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1086100" y="1493625"/>
            <a:ext cx="1426200" cy="2908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10849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of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(training)</a:t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3025700" y="1493625"/>
            <a:ext cx="1426200" cy="30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11131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of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(testing)</a:t>
            </a:r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4807400" y="1493625"/>
            <a:ext cx="2919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Prediction accuracy: 0.727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 loss: 0.619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costs money...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Our objective is: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analyze the features of an 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predict if an ad would be clicked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help increase ad click through rate (CTR)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eventually, establish a targeted and effective marketing strategy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full dataset &amp; GCP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is powerful but ...</a:t>
            </a:r>
            <a:endParaRPr/>
          </a:p>
        </p:txBody>
      </p:sp>
      <p:sp>
        <p:nvSpPr>
          <p:cNvPr id="386" name="Google Shape;386;p43"/>
          <p:cNvSpPr txBox="1"/>
          <p:nvPr/>
        </p:nvSpPr>
        <p:spPr>
          <a:xfrm>
            <a:off x="474025" y="1153225"/>
            <a:ext cx="49170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Spin up a cluster with enough memory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We completely underestimated the amount of calculation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involved in the full dataset. The consequence is all sorts of trials and errors.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873625"/>
            <a:ext cx="2964001" cy="1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049" y="949250"/>
            <a:ext cx="3066486" cy="1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550" y="3192823"/>
            <a:ext cx="5860752" cy="1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works in mysterious ways ...</a:t>
            </a:r>
            <a:endParaRPr/>
          </a:p>
        </p:txBody>
      </p:sp>
      <p:sp>
        <p:nvSpPr>
          <p:cNvPr id="395" name="Google Shape;395;p44"/>
          <p:cNvSpPr txBox="1"/>
          <p:nvPr/>
        </p:nvSpPr>
        <p:spPr>
          <a:xfrm>
            <a:off x="474025" y="1153225"/>
            <a:ext cx="50586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It would have been nice to understand how GCP works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master assigns jobs to workers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Which jobs are performed by master node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Which jobs are performed by workers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77" y="894700"/>
            <a:ext cx="1882950" cy="4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373" y="2442675"/>
            <a:ext cx="3719499" cy="25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error message is a mercy ...</a:t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474025" y="1153225"/>
            <a:ext cx="50586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So happy to see an error message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Many time, it stopped working without any message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Kernel dead without warning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Kept running without no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25" y="2696850"/>
            <a:ext cx="6074867" cy="19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needs dissection ...</a:t>
            </a:r>
            <a:endParaRPr/>
          </a:p>
        </p:txBody>
      </p:sp>
      <p:sp>
        <p:nvSpPr>
          <p:cNvPr id="410" name="Google Shape;410;p46"/>
          <p:cNvSpPr txBox="1"/>
          <p:nvPr/>
        </p:nvSpPr>
        <p:spPr>
          <a:xfrm>
            <a:off x="474025" y="1153225"/>
            <a:ext cx="50586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It is hard to diagnose where the issue happened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Running a notebook made it easier to run step by step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Dissecting the process helped us figure out where needed fixes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StringIndexer was the problem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00" y="2829875"/>
            <a:ext cx="3579925" cy="1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00" y="4010875"/>
            <a:ext cx="4013074" cy="101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500" y="2829875"/>
            <a:ext cx="2529681" cy="14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can get expensive ...</a:t>
            </a:r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558925" y="1017800"/>
            <a:ext cx="50586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is even truer if you don’t know what you are doing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Due to the issues above, it cost us sometimes 50 dollars to get nothing out of the process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cost us 160 dollars for this project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111" y="3478193"/>
            <a:ext cx="4976939" cy="46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571" y="2411521"/>
            <a:ext cx="4900016" cy="43241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/>
        </p:nvSpPr>
        <p:spPr>
          <a:xfrm>
            <a:off x="997600" y="2193250"/>
            <a:ext cx="3619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 run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997600" y="3214023"/>
            <a:ext cx="3619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792" y="4580326"/>
            <a:ext cx="4861554" cy="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997600" y="4348215"/>
            <a:ext cx="3619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50 dollar 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can be magical ...</a:t>
            </a:r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474025" y="1153225"/>
            <a:ext cx="52638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Finally, we were able to get it done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was not without tears and frustrations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Christmastime is here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—or as we like to call it, the most wonderful time of the year.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225" y="675275"/>
            <a:ext cx="1478100" cy="14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25" y="2796450"/>
            <a:ext cx="6388700" cy="16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 at raw data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78849" t="0"/>
          <a:stretch/>
        </p:blipFill>
        <p:spPr>
          <a:xfrm>
            <a:off x="824450" y="1159400"/>
            <a:ext cx="1585225" cy="32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832025" y="1156200"/>
            <a:ext cx="378300" cy="322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556475" y="4383900"/>
            <a:ext cx="929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51242" r="16152" t="0"/>
          <a:stretch/>
        </p:blipFill>
        <p:spPr>
          <a:xfrm>
            <a:off x="2658200" y="1159400"/>
            <a:ext cx="2441285" cy="32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051" y="1118375"/>
            <a:ext cx="2970693" cy="330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 rot="-5400000">
            <a:off x="2142225" y="3509700"/>
            <a:ext cx="313500" cy="2058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1269675" y="4695750"/>
            <a:ext cx="2058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13 numeric variables</a:t>
            </a:r>
            <a:endParaRPr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/>
          <p:nvPr/>
        </p:nvSpPr>
        <p:spPr>
          <a:xfrm rot="-5400000">
            <a:off x="5597325" y="2113200"/>
            <a:ext cx="313500" cy="485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4469475" y="4695750"/>
            <a:ext cx="256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categorical variables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366450" y="2570100"/>
            <a:ext cx="572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993350" y="2570100"/>
            <a:ext cx="572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0" y="165075"/>
            <a:ext cx="6266175" cy="46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4294967295" type="title"/>
          </p:nvPr>
        </p:nvSpPr>
        <p:spPr>
          <a:xfrm>
            <a:off x="4572000" y="3790850"/>
            <a:ext cx="36354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Histograms for Numeric Variables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605000" y="2798050"/>
            <a:ext cx="3783300" cy="20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Heatmaps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To compare similarity</a:t>
            </a:r>
            <a:endParaRPr b="1" sz="18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0" y="120750"/>
            <a:ext cx="3587433" cy="2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900" y="120738"/>
            <a:ext cx="3706900" cy="251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425" y="2571750"/>
            <a:ext cx="3553850" cy="24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00" y="1170200"/>
            <a:ext cx="4655350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186725" y="1443225"/>
            <a:ext cx="3645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Strong positive correlation: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Column 1 and 10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Column 7 and 11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Column 4 and 13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918475" y="3555075"/>
            <a:ext cx="345900" cy="31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1600350" y="4236975"/>
            <a:ext cx="345900" cy="31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271425" y="3784225"/>
            <a:ext cx="345900" cy="31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Explanation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